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1" r:id="rId3"/>
    <p:sldId id="302" r:id="rId4"/>
    <p:sldId id="262" r:id="rId5"/>
    <p:sldId id="295" r:id="rId6"/>
    <p:sldId id="303" r:id="rId7"/>
    <p:sldId id="265" r:id="rId8"/>
    <p:sldId id="297" r:id="rId9"/>
    <p:sldId id="300" r:id="rId10"/>
    <p:sldId id="319" r:id="rId11"/>
    <p:sldId id="267" r:id="rId12"/>
    <p:sldId id="268" r:id="rId13"/>
    <p:sldId id="270" r:id="rId14"/>
    <p:sldId id="304" r:id="rId15"/>
    <p:sldId id="273" r:id="rId16"/>
    <p:sldId id="274" r:id="rId17"/>
    <p:sldId id="275" r:id="rId18"/>
    <p:sldId id="276" r:id="rId19"/>
    <p:sldId id="277" r:id="rId20"/>
    <p:sldId id="321" r:id="rId21"/>
    <p:sldId id="278" r:id="rId22"/>
    <p:sldId id="305" r:id="rId23"/>
    <p:sldId id="320" r:id="rId24"/>
    <p:sldId id="306" r:id="rId25"/>
    <p:sldId id="279" r:id="rId26"/>
    <p:sldId id="323" r:id="rId27"/>
    <p:sldId id="284" r:id="rId28"/>
    <p:sldId id="280" r:id="rId29"/>
    <p:sldId id="281" r:id="rId30"/>
    <p:sldId id="283" r:id="rId31"/>
    <p:sldId id="308" r:id="rId32"/>
    <p:sldId id="322" r:id="rId33"/>
    <p:sldId id="285" r:id="rId34"/>
    <p:sldId id="309" r:id="rId35"/>
    <p:sldId id="315" r:id="rId36"/>
    <p:sldId id="286" r:id="rId37"/>
    <p:sldId id="307" r:id="rId38"/>
    <p:sldId id="311" r:id="rId39"/>
    <p:sldId id="312" r:id="rId40"/>
    <p:sldId id="314" r:id="rId41"/>
    <p:sldId id="310" r:id="rId42"/>
    <p:sldId id="289" r:id="rId43"/>
    <p:sldId id="313" r:id="rId44"/>
    <p:sldId id="290" r:id="rId45"/>
    <p:sldId id="294" r:id="rId46"/>
    <p:sldId id="316" r:id="rId47"/>
    <p:sldId id="31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D7BB9"/>
    <a:srgbClr val="19D7D7"/>
    <a:srgbClr val="375E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00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DCD3B-68F2-4A29-9A70-349B832C6FF5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35358-208E-4C4C-B993-E46A11211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89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D31A-3C7E-43C6-8278-173BBE6059F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y-AM" dirty="0" smtClean="0">
                <a:latin typeface="Sylfaen" panose="010A0502050306030303" pitchFamily="18" charset="0"/>
              </a:rPr>
              <a:t>Կտրոնը անձը հաստատող փաստաթղթի հետ տրվում է ընտրողին,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5358-208E-4C4C-B993-E46A112115E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y-AM" dirty="0" smtClean="0">
                <a:latin typeface="Sylfaen" panose="010A0502050306030303" pitchFamily="18" charset="0"/>
              </a:rPr>
              <a:t>Հանձնաժողղովի անդամը կնքում է քվեարկության կտրոնը և փոխանցվում ընտրողին: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5358-208E-4C4C-B993-E46A112115E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y-AM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ԸՕ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66 </a:t>
            </a:r>
            <a:r>
              <a:rPr lang="hy-AM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հոդվածի 9-րդ մասի 1-ին և 4-րդ կետերով նախատեսված դեպքերում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5358-208E-4C4C-B993-E46A112115E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y-AM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Մասնագետը կտրոնը փոխանցում է ընտրողին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5358-208E-4C4C-B993-E46A112115E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y-AM" dirty="0"/>
              <a:t>ԸՕ </a:t>
            </a:r>
            <a:r>
              <a:rPr lang="ru-RU" dirty="0"/>
              <a:t>66 </a:t>
            </a:r>
            <a:r>
              <a:rPr lang="hy-AM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հոդվածի 9-րդ մասի 2-րդ, 3-րդ և 5-րդ կետերով նախատեսված դեպքերում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5358-208E-4C4C-B993-E46A112115E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y-AM" dirty="0"/>
              <a:t>ԸՕ </a:t>
            </a:r>
            <a:r>
              <a:rPr lang="en-US" dirty="0"/>
              <a:t>67 </a:t>
            </a:r>
            <a:r>
              <a:rPr lang="hy-AM" dirty="0" smtClean="0"/>
              <a:t>հոդված ; ԸՕ հոդված </a:t>
            </a:r>
            <a:r>
              <a:rPr lang="en-US" dirty="0" smtClean="0"/>
              <a:t>69` </a:t>
            </a:r>
            <a:r>
              <a:rPr lang="hy-AM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Ազգային ժողովի ընտրությունների դեպքում սահմանված նմուշի քվեաթերթիկն անվավեր է, եթե ներառում է ավելորդ գրառում: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5358-208E-4C4C-B993-E46A112115E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y-AM" dirty="0" smtClean="0">
                <a:latin typeface="Sylfaen" panose="010A0502050306030303" pitchFamily="18" charset="0"/>
              </a:rPr>
              <a:t>Չօգտագործված քվեաթերթիկները գցվում են քվեարկության խցիկում տեղադրված առանձին արկղի մեջ:</a:t>
            </a:r>
            <a:endParaRPr lang="en-US" dirty="0" smtClean="0">
              <a:latin typeface="Sylfaen" panose="010A05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5358-208E-4C4C-B993-E46A112115E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y-AM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Այդ հիմնարկներում քվեարկությունն անցկացվում է Կենտրոնական ընտրական հանձնաժողովի սահմանած կարգով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35358-208E-4C4C-B993-E46A112115E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y-AM" dirty="0">
                <a:latin typeface="Sylfaen" panose="010A0502050306030303" pitchFamily="18" charset="0"/>
              </a:rPr>
              <a:t/>
            </a:r>
            <a:br>
              <a:rPr lang="hy-AM" dirty="0">
                <a:latin typeface="Sylfaen" panose="010A0502050306030303" pitchFamily="18" charset="0"/>
              </a:rPr>
            </a:br>
            <a:r>
              <a:rPr lang="en-US" dirty="0">
                <a:latin typeface="Sylfaen" panose="010A0502050306030303" pitchFamily="18" charset="0"/>
              </a:rPr>
              <a:t/>
            </a:r>
            <a:br>
              <a:rPr lang="en-US" dirty="0">
                <a:latin typeface="Sylfaen" panose="010A0502050306030303" pitchFamily="18" charset="0"/>
              </a:rPr>
            </a:br>
            <a:r>
              <a:rPr lang="hy-AM" dirty="0" smtClean="0">
                <a:latin typeface="Sylfaen" panose="010A0502050306030303" pitchFamily="18" charset="0"/>
              </a:rPr>
              <a:t/>
            </a:r>
            <a:br>
              <a:rPr lang="hy-AM" dirty="0" smtClean="0">
                <a:latin typeface="Sylfaen" panose="010A0502050306030303" pitchFamily="18" charset="0"/>
              </a:rPr>
            </a:br>
            <a:r>
              <a:rPr lang="hy-AM" dirty="0" smtClean="0">
                <a:latin typeface="Sylfaen" panose="010A0502050306030303" pitchFamily="18" charset="0"/>
              </a:rPr>
              <a:t/>
            </a:r>
            <a:br>
              <a:rPr lang="hy-AM" dirty="0" smtClean="0">
                <a:latin typeface="Sylfaen" panose="010A0502050306030303" pitchFamily="18" charset="0"/>
              </a:rPr>
            </a:br>
            <a:r>
              <a:rPr lang="hy-AM" dirty="0" smtClean="0">
                <a:latin typeface="Sylfaen" panose="010A0502050306030303" pitchFamily="18" charset="0"/>
              </a:rPr>
              <a:t/>
            </a:r>
            <a:br>
              <a:rPr lang="hy-AM" dirty="0" smtClean="0">
                <a:latin typeface="Sylfaen" panose="010A0502050306030303" pitchFamily="18" charset="0"/>
              </a:rPr>
            </a:br>
            <a:r>
              <a:rPr lang="hy-AM" dirty="0" smtClean="0">
                <a:latin typeface="Sylfaen" panose="010A0502050306030303" pitchFamily="18" charset="0"/>
              </a:rPr>
              <a:t/>
            </a:r>
            <a:br>
              <a:rPr lang="hy-AM" dirty="0" smtClean="0">
                <a:latin typeface="Sylfaen" panose="010A0502050306030303" pitchFamily="18" charset="0"/>
              </a:rPr>
            </a:br>
            <a:r>
              <a:rPr lang="hy-AM" sz="5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 ՔՎԵԱՐԿՈՒԹՅԱՆ ԿԱՐԳԸ</a:t>
            </a:r>
            <a:r>
              <a:rPr lang="hy-AM" b="1" dirty="0">
                <a:latin typeface="Sylfaen" panose="010A0502050306030303" pitchFamily="18" charset="0"/>
              </a:rPr>
              <a:t/>
            </a:r>
            <a:br>
              <a:rPr lang="hy-AM" b="1" dirty="0">
                <a:latin typeface="Sylfaen" panose="010A0502050306030303" pitchFamily="18" charset="0"/>
              </a:rPr>
            </a:br>
            <a:r>
              <a:rPr lang="hy-AM" dirty="0">
                <a:latin typeface="Sylfaen" panose="010A0502050306030303" pitchFamily="18" charset="0"/>
              </a:rPr>
              <a:t/>
            </a:r>
            <a:br>
              <a:rPr lang="hy-AM" dirty="0">
                <a:latin typeface="Sylfaen" panose="010A0502050306030303" pitchFamily="18" charset="0"/>
              </a:rPr>
            </a:br>
            <a:endParaRPr lang="en-US" dirty="0"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b="1" dirty="0">
                <a:latin typeface="Sylfaen" panose="010A0502050306030303" pitchFamily="18" charset="0"/>
              </a:rPr>
              <a:t>Ընտրողի ինքնությունը ստուգելը և գրանցելը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just"/>
            <a:r>
              <a:rPr lang="hy-AM" dirty="0" smtClean="0">
                <a:latin typeface="Sylfaen" panose="010A0502050306030303" pitchFamily="18" charset="0"/>
              </a:rPr>
              <a:t>Մասնագետին է </a:t>
            </a:r>
            <a:r>
              <a:rPr lang="hy-AM" dirty="0">
                <a:latin typeface="Sylfaen" panose="010A0502050306030303" pitchFamily="18" charset="0"/>
              </a:rPr>
              <a:t>ներկայացնում անձը հաստատող փաստաթուղթը</a:t>
            </a:r>
            <a:r>
              <a:rPr lang="hy-AM" dirty="0" smtClean="0">
                <a:latin typeface="Sylfaen" panose="010A0502050306030303" pitchFamily="18" charset="0"/>
              </a:rPr>
              <a:t>:</a:t>
            </a:r>
          </a:p>
          <a:p>
            <a:pPr algn="just"/>
            <a:endParaRPr lang="hy-AM" dirty="0">
              <a:latin typeface="Sylfaen" panose="010A0502050306030303" pitchFamily="18" charset="0"/>
            </a:endParaRPr>
          </a:p>
          <a:p>
            <a:pPr algn="just"/>
            <a:r>
              <a:rPr lang="hy-AM" dirty="0" smtClean="0">
                <a:latin typeface="Sylfaen" panose="010A0502050306030303" pitchFamily="18" charset="0"/>
              </a:rPr>
              <a:t>մասնագետը </a:t>
            </a:r>
            <a:r>
              <a:rPr lang="hy-AM" dirty="0">
                <a:latin typeface="Sylfaen" panose="010A0502050306030303" pitchFamily="18" charset="0"/>
              </a:rPr>
              <a:t>ստուգում է ընտրողի ինքնությունը՝ </a:t>
            </a:r>
            <a:r>
              <a:rPr lang="hy-AM" dirty="0" smtClean="0">
                <a:latin typeface="Sylfaen" panose="010A0502050306030303" pitchFamily="18" charset="0"/>
              </a:rPr>
              <a:t>առկա լուսանկարի միջոցով</a:t>
            </a:r>
          </a:p>
          <a:p>
            <a:pPr algn="just"/>
            <a:endParaRPr lang="hy-AM" dirty="0" smtClean="0">
              <a:latin typeface="Sylfaen" panose="010A0502050306030303" pitchFamily="18" charset="0"/>
            </a:endParaRPr>
          </a:p>
          <a:p>
            <a:pPr algn="just"/>
            <a:r>
              <a:rPr lang="hy-AM" dirty="0" smtClean="0">
                <a:latin typeface="Sylfaen" panose="010A0502050306030303" pitchFamily="18" charset="0"/>
              </a:rPr>
              <a:t>ներկայացված </a:t>
            </a:r>
            <a:r>
              <a:rPr lang="hy-AM" dirty="0">
                <a:latin typeface="Sylfaen" panose="010A0502050306030303" pitchFamily="18" charset="0"/>
              </a:rPr>
              <a:t>փաստաթուղթը ներմուծում է տեխնիկական սարքավորման մեջ:</a:t>
            </a:r>
          </a:p>
          <a:p>
            <a:pPr algn="just"/>
            <a:endParaRPr lang="en-US" dirty="0">
              <a:latin typeface="Sylfaen" panose="010A05020503060303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Ընտրողի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ինքնության ստուգում</a:t>
            </a:r>
            <a:endParaRPr lang="en-US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1"/>
          </a:xfrm>
        </p:spPr>
      </p:pic>
    </p:spTree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hy-AM" sz="40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Անձը </a:t>
            </a:r>
            <a:r>
              <a:rPr lang="hy-AM" sz="4000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հաստատող </a:t>
            </a:r>
            <a:r>
              <a:rPr lang="hy-AM" sz="40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այլ փաստաթղթեր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y-AM" sz="36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րեակատարողական </a:t>
            </a:r>
            <a:r>
              <a:rPr lang="hy-AM" sz="36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հիմնարկում 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(սահմանվում է ԿԸՀ կողմից),</a:t>
            </a:r>
          </a:p>
          <a:p>
            <a:pPr algn="just">
              <a:buFont typeface="Wingdings" pitchFamily="2" charset="2"/>
              <a:buChar char="Ø"/>
            </a:pPr>
            <a:endParaRPr lang="hy-AM" sz="360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sz="36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զինվորական վկայական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,</a:t>
            </a:r>
            <a:r>
              <a:rPr lang="hy-AM" sz="36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hy-AM" sz="3600" b="1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sz="36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զինվորական գրքույկ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, (</a:t>
            </a:r>
            <a:r>
              <a:rPr lang="hy-AM" sz="28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զորամասում </a:t>
            </a:r>
            <a:r>
              <a:rPr lang="hy-AM" sz="28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կազմված ընտրողների </a:t>
            </a:r>
            <a:r>
              <a:rPr lang="hy-AM" sz="28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ցուցակով քվեարկելու դեպքում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)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0" indent="0" algn="just">
              <a:buNone/>
            </a:pPr>
            <a:endParaRPr lang="hy-AM" sz="3600" dirty="0"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/>
            </a:r>
            <a:b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</a:b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Փաստաթղթի համարը 	ներմուծվում է ստեղնաշարով</a:t>
            </a:r>
            <a:b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hy-AM" sz="3600" b="1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sz="36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Անձնագրին փոխարինող ժամանակավոր փաստաթղթի ներկայացման կամ անձնագիրը սարքավորման կողմից չընթերցելու դեպքում: 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hy-AM" dirty="0" smtClean="0">
                <a:latin typeface="Sylfaen" panose="010A0502050306030303" pitchFamily="18" charset="0"/>
              </a:rPr>
              <a:t>Այլ անձի փաստաթուղթ ներկայացնելու դեպքում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hy-AM" dirty="0" smtClean="0">
              <a:latin typeface="Sylfaen" panose="010A0502050306030303" pitchFamily="18" charset="0"/>
            </a:endParaRPr>
          </a:p>
          <a:p>
            <a:pPr algn="just"/>
            <a:r>
              <a:rPr lang="hy-AM" dirty="0" smtClean="0">
                <a:latin typeface="Sylfaen" panose="010A0502050306030303" pitchFamily="18" charset="0"/>
              </a:rPr>
              <a:t>մասնագետը տեղեկացնում է հանձնաժողովի նախագահին:</a:t>
            </a:r>
          </a:p>
          <a:p>
            <a:pPr algn="just"/>
            <a:endParaRPr lang="hy-AM" dirty="0" smtClean="0">
              <a:latin typeface="Sylfaen" panose="010A0502050306030303" pitchFamily="18" charset="0"/>
            </a:endParaRPr>
          </a:p>
          <a:p>
            <a:pPr algn="just"/>
            <a:r>
              <a:rPr lang="hy-AM" dirty="0" smtClean="0">
                <a:latin typeface="Sylfaen" panose="010A0502050306030303" pitchFamily="18" charset="0"/>
              </a:rPr>
              <a:t>քվեարկության սենյակ են հրավիրվում ոստիկանության ծառայողները, </a:t>
            </a:r>
          </a:p>
          <a:p>
            <a:pPr algn="just"/>
            <a:endParaRPr lang="hy-AM" dirty="0" smtClean="0">
              <a:latin typeface="Sylfaen" panose="010A0502050306030303" pitchFamily="18" charset="0"/>
            </a:endParaRPr>
          </a:p>
          <a:p>
            <a:pPr algn="just"/>
            <a:r>
              <a:rPr lang="hy-AM" dirty="0" smtClean="0">
                <a:latin typeface="Sylfaen" panose="010A0502050306030303" pitchFamily="18" charset="0"/>
              </a:rPr>
              <a:t>ձեռնարկվում են օրենքով սահմանված միջոցներ: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4" name="Picture 6" descr="C:\Users\YTE\Desktop\n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533400"/>
            <a:ext cx="8001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Վավերականության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ժամկետն անցնելը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հիմք չէ ընտրողին քվեարկության չթողնելու համար, եթե</a:t>
            </a:r>
          </a:p>
          <a:p>
            <a:pPr algn="just"/>
            <a:endParaRPr lang="hy-AM" dirty="0" smtClean="0"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Չկա այլ վավերական փաստաթուղթ    </a:t>
            </a:r>
          </a:p>
          <a:p>
            <a:pPr algn="just"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Կա այլ վավերական փաստաթուղթ    </a:t>
            </a:r>
          </a:p>
          <a:p>
            <a:pPr algn="just"/>
            <a:endParaRPr lang="hy-AM" dirty="0" smtClean="0">
              <a:latin typeface="Sylfaen" panose="010A0502050306030303" pitchFamily="18" charset="0"/>
            </a:endParaRPr>
          </a:p>
        </p:txBody>
      </p:sp>
      <p:pic>
        <p:nvPicPr>
          <p:cNvPr id="4" name="Picture 7" descr="C:\Users\YTE\Desktop\y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200400"/>
            <a:ext cx="838200" cy="838200"/>
          </a:xfrm>
          <a:prstGeom prst="rect">
            <a:avLst/>
          </a:prstGeom>
          <a:noFill/>
        </p:spPr>
      </p:pic>
      <p:pic>
        <p:nvPicPr>
          <p:cNvPr id="5" name="Picture 6" descr="C:\Users\YTE\Desktop\n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4572000"/>
            <a:ext cx="8001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2008թ.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h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ունվարի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1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-ից հետո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տրված անձը հաստատող փաստաթուղթ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hy-AM" dirty="0" smtClean="0">
                <a:latin typeface="Sylfaen" panose="010A0502050306030303" pitchFamily="18" charset="0"/>
              </a:rPr>
              <a:t>Սարքի էկրանին հայտնվում են՝</a:t>
            </a:r>
          </a:p>
          <a:p>
            <a:pPr algn="just">
              <a:buNone/>
            </a:pPr>
            <a:endParaRPr lang="hy-AM" dirty="0" smtClean="0"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Ընտրողի լուսանկարը    </a:t>
            </a:r>
          </a:p>
          <a:p>
            <a:pPr algn="just">
              <a:buFont typeface="Wingdings" pitchFamily="2" charset="2"/>
              <a:buChar char="Ø"/>
            </a:pPr>
            <a:endParaRPr lang="hy-AM" b="1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Ընտրողի </a:t>
            </a:r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հերթական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համարը</a:t>
            </a:r>
          </a:p>
          <a:p>
            <a:pPr algn="just">
              <a:buFont typeface="Wingdings" pitchFamily="2" charset="2"/>
              <a:buChar char="Ø"/>
            </a:pPr>
            <a:endParaRPr lang="hy-AM" b="1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Կանաչ նշան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7" descr="C:\Users\YTE\Desktop\y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667000"/>
            <a:ext cx="838200" cy="838200"/>
          </a:xfrm>
          <a:prstGeom prst="rect">
            <a:avLst/>
          </a:prstGeom>
          <a:noFill/>
        </p:spPr>
      </p:pic>
      <p:pic>
        <p:nvPicPr>
          <p:cNvPr id="5" name="Picture 7" descr="C:\Users\YTE\Desktop\y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86200"/>
            <a:ext cx="838200" cy="838200"/>
          </a:xfrm>
          <a:prstGeom prst="rect">
            <a:avLst/>
          </a:prstGeom>
          <a:noFill/>
        </p:spPr>
      </p:pic>
      <p:pic>
        <p:nvPicPr>
          <p:cNvPr id="6" name="Picture 7" descr="C:\Users\YTE\Desktop\y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0292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2008թ.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h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ունվարի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1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-ից առաջ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տրված անձը հաստատող փաստաթուղթ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hy-AM" dirty="0" smtClean="0">
                <a:latin typeface="Sylfaen" panose="010A0502050306030303" pitchFamily="18" charset="0"/>
              </a:rPr>
              <a:t>Սարքի էկրանին հայտնվում են՝</a:t>
            </a:r>
          </a:p>
          <a:p>
            <a:pPr algn="just">
              <a:buNone/>
            </a:pPr>
            <a:endParaRPr lang="hy-AM" u="sng" dirty="0" smtClean="0"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Ընտրողի հերթական համարը     </a:t>
            </a:r>
          </a:p>
          <a:p>
            <a:pPr algn="just">
              <a:buFont typeface="Wingdings" pitchFamily="2" charset="2"/>
              <a:buChar char="Ø"/>
            </a:pPr>
            <a:endParaRPr lang="hy-AM" b="1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Կանաչ նշան  </a:t>
            </a:r>
          </a:p>
          <a:p>
            <a:pPr algn="just">
              <a:buFont typeface="Wingdings" pitchFamily="2" charset="2"/>
              <a:buChar char="Ø"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Ընտրողի լուսանկարը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7" descr="C:\Users\YTE\Desktop\y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667000"/>
            <a:ext cx="838200" cy="838200"/>
          </a:xfrm>
          <a:prstGeom prst="rect">
            <a:avLst/>
          </a:prstGeom>
          <a:noFill/>
        </p:spPr>
      </p:pic>
      <p:pic>
        <p:nvPicPr>
          <p:cNvPr id="5" name="Picture 7" descr="C:\Users\YTE\Desktop\y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886200"/>
            <a:ext cx="838200" cy="838200"/>
          </a:xfrm>
          <a:prstGeom prst="rect">
            <a:avLst/>
          </a:prstGeom>
          <a:noFill/>
        </p:spPr>
      </p:pic>
      <p:pic>
        <p:nvPicPr>
          <p:cNvPr id="6" name="Picture 6" descr="C:\Users\YTE\Desktop\n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029200"/>
            <a:ext cx="8001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r>
              <a:rPr lang="hy-AM" sz="36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Ընտրողը գրանցված չէ տվյալ տեղամասի ընտրողների ցուցակում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hy-AM" u="sng" dirty="0" smtClean="0"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Դեղին նշան      </a:t>
            </a:r>
          </a:p>
          <a:p>
            <a:pPr algn="just"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Առկայության դեպքում այն տեղամասի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համարը, որի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 է նա,</a:t>
            </a:r>
          </a:p>
          <a:p>
            <a:pPr algn="just">
              <a:buFont typeface="Wingdings" pitchFamily="2" charset="2"/>
              <a:buChar char="Ø"/>
            </a:pP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Ընտրողը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դուրս է հրավիրվում քվեարկության սենյակից:</a:t>
            </a:r>
          </a:p>
          <a:p>
            <a:pPr algn="just"/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3074" name="Picture 2" descr="C:\Users\YTE\Desktop\դեղին նշան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752600"/>
            <a:ext cx="838200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hy-AM" sz="38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Ընտրողը մասնակցել է քվեարկությանը</a:t>
            </a:r>
            <a:endParaRPr lang="en-US" sz="3800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Կարմիր նշան   </a:t>
            </a:r>
          </a:p>
          <a:p>
            <a:pPr algn="just"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տեղեկացվում է հանձնաժողովի նախագահը,</a:t>
            </a:r>
          </a:p>
          <a:p>
            <a:pPr algn="just"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Հրավիրվում են ոստիկաններ</a:t>
            </a:r>
          </a:p>
          <a:p>
            <a:pPr algn="just"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Ձեռնարկվում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են օրենքով սահմանված միջոցներ</a:t>
            </a:r>
            <a:endParaRPr lang="en-US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4098" name="Picture 2" descr="C:\Users\YTE\Desktop\No_Cros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002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Քվեարկության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սկիզբը և ավարտը</a:t>
            </a:r>
            <a:endParaRPr lang="en-US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4" name="Content Placeholder 3" descr="6.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752600"/>
            <a:ext cx="3400425" cy="1343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C:\Users\YTE\Desktop\6.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581400"/>
            <a:ext cx="3276600" cy="1333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hy-AM" sz="34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Ընտրողը մասնակցել է քվեարկությանը</a:t>
            </a:r>
            <a:endParaRPr lang="en-US" sz="3400" dirty="0"/>
          </a:p>
        </p:txBody>
      </p:sp>
      <p:pic>
        <p:nvPicPr>
          <p:cNvPr id="4" name="Content Placeholder 3" descr="New Picture (4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066800"/>
            <a:ext cx="3429000" cy="5486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Մատնահետք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Կանաչ նշան        աջ ձեռքի ցուցամատի մատնահետք:</a:t>
            </a:r>
          </a:p>
          <a:p>
            <a:pPr algn="just"/>
            <a:r>
              <a:rPr lang="hy-AM" dirty="0" smtClean="0">
                <a:latin typeface="Sylfaen" panose="010A0502050306030303" pitchFamily="18" charset="0"/>
              </a:rPr>
              <a:t>անհնարինության դեպքում ներմուծվում են մյուս մատերը` ձախ ցուցամատը, աջ միջնամատը, ձախ միջնամատը, աջ մատնեմատը, ձախ մատնեմատը, աջ ճկույթը, ձախ ճկույթը, աջ բթամատը, ձախ բթամատը: </a:t>
            </a:r>
          </a:p>
          <a:p>
            <a:pPr algn="just"/>
            <a:endParaRPr lang="hy-AM" dirty="0" smtClean="0">
              <a:latin typeface="Sylfaen" panose="010A0502050306030303" pitchFamily="18" charset="0"/>
            </a:endParaRPr>
          </a:p>
          <a:p>
            <a:pPr algn="just"/>
            <a:r>
              <a:rPr lang="hy-AM" dirty="0" smtClean="0">
                <a:latin typeface="Sylfaen" panose="010A0502050306030303" pitchFamily="18" charset="0"/>
              </a:rPr>
              <a:t>անհնարինության դեպքում այս քայլը բաց է թողնվում:</a:t>
            </a:r>
            <a:endParaRPr lang="en-US" dirty="0" smtClean="0"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5122" name="Picture 2" descr="C:\Users\YTE\Desktop\սլա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828800"/>
            <a:ext cx="1295400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Մատնահետք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Տեխնիկական սարքավորումը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4038600" cy="3810000"/>
          </a:xfrm>
        </p:spPr>
      </p:pic>
      <p:pic>
        <p:nvPicPr>
          <p:cNvPr id="8" name="Content Placeholder 7" descr="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956975"/>
            <a:ext cx="4038600" cy="3812412"/>
          </a:xfrm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hy-AM" sz="3800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Քվեարկության </a:t>
            </a:r>
            <a:r>
              <a:rPr lang="hy-AM" sz="38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կտրոն </a:t>
            </a: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(</a:t>
            </a:r>
            <a:r>
              <a:rPr lang="hy-AM" sz="38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սարքով տպված</a:t>
            </a: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)</a:t>
            </a:r>
            <a:endParaRPr lang="en-US" sz="3800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6553200" cy="6172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y-AM" b="1" dirty="0" smtClean="0">
                <a:latin typeface="Sylfaen" panose="010A0502050306030303" pitchFamily="18" charset="0"/>
              </a:rPr>
              <a:t>Պարունակում է՝</a:t>
            </a:r>
          </a:p>
          <a:p>
            <a:pPr algn="just"/>
            <a:r>
              <a:rPr lang="hy-AM" b="1" dirty="0" smtClean="0">
                <a:latin typeface="Sylfaen" panose="010A0502050306030303" pitchFamily="18" charset="0"/>
              </a:rPr>
              <a:t>ցուցակում հերթական համարը,</a:t>
            </a:r>
          </a:p>
          <a:p>
            <a:pPr algn="just"/>
            <a:r>
              <a:rPr lang="hy-AM" b="1" dirty="0" smtClean="0">
                <a:latin typeface="Sylfaen" panose="010A0502050306030303" pitchFamily="18" charset="0"/>
              </a:rPr>
              <a:t>անուն, ազգանունը,</a:t>
            </a:r>
          </a:p>
          <a:p>
            <a:pPr algn="just"/>
            <a:r>
              <a:rPr lang="hy-AM" b="1" dirty="0" smtClean="0">
                <a:latin typeface="Sylfaen" panose="010A0502050306030303" pitchFamily="18" charset="0"/>
              </a:rPr>
              <a:t>անձը հաստատող փաստաթղթի համարը, </a:t>
            </a:r>
          </a:p>
          <a:p>
            <a:pPr algn="just"/>
            <a:r>
              <a:rPr lang="hy-AM" b="1" dirty="0" smtClean="0">
                <a:latin typeface="Sylfaen" panose="010A0502050306030303" pitchFamily="18" charset="0"/>
              </a:rPr>
              <a:t>քվեարկության կտրոնի հերթական համարը,</a:t>
            </a:r>
          </a:p>
          <a:p>
            <a:pPr algn="just"/>
            <a:r>
              <a:rPr lang="hy-AM" b="1" dirty="0" smtClean="0">
                <a:latin typeface="Sylfaen" panose="010A0502050306030303" pitchFamily="18" charset="0"/>
              </a:rPr>
              <a:t>ընտրողի լուսանկարը </a:t>
            </a:r>
            <a:r>
              <a:rPr lang="hy-AM" sz="2400" dirty="0" smtClean="0">
                <a:latin typeface="Sylfaen" panose="010A0502050306030303" pitchFamily="18" charset="0"/>
              </a:rPr>
              <a:t>(առկայության դեպքում)</a:t>
            </a:r>
          </a:p>
          <a:p>
            <a:pPr algn="just"/>
            <a:r>
              <a:rPr lang="hy-AM" b="1" dirty="0" smtClean="0">
                <a:latin typeface="Sylfaen" panose="010A0502050306030303" pitchFamily="18" charset="0"/>
              </a:rPr>
              <a:t>այլ տվյալներ</a:t>
            </a:r>
          </a:p>
          <a:p>
            <a:pPr algn="just">
              <a:buNone/>
            </a:pPr>
            <a:endParaRPr lang="hy-AM" b="1" dirty="0">
              <a:latin typeface="Sylfaen" panose="010A0502050306030303" pitchFamily="18" charset="0"/>
            </a:endParaRPr>
          </a:p>
        </p:txBody>
      </p:sp>
      <p:pic>
        <p:nvPicPr>
          <p:cNvPr id="6146" name="Picture 2" descr="C:\Users\YTE\Desktop\EU project\Presentations for trainings\For Observers\For observers training\26.02.2017-Training\Semyonovka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838200"/>
            <a:ext cx="2590800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Քվեարկության կտրոն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(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սարքով տպված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)</a:t>
            </a:r>
            <a:endParaRPr lang="en-US" dirty="0"/>
          </a:p>
        </p:txBody>
      </p:sp>
      <p:pic>
        <p:nvPicPr>
          <p:cNvPr id="2050" name="Picture 2" descr="C:\Users\YTE\Desktop\New Picture (7)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1" y="1295400"/>
            <a:ext cx="3962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685800"/>
            <a:ext cx="9144000" cy="7467600"/>
          </a:xfrm>
        </p:spPr>
      </p:pic>
    </p:spTree>
  </p:cSld>
  <p:clrMapOvr>
    <a:masterClrMapping/>
  </p:clrMapOvr>
  <p:transition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hy-AM" sz="36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Առանց </a:t>
            </a:r>
            <a:r>
              <a:rPr lang="hy-AM" sz="3600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տեխնիկական </a:t>
            </a:r>
            <a:r>
              <a:rPr lang="hy-AM" sz="36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սարքի գրանցում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endParaRPr lang="hy-AM" sz="360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Զորամասում կազմված ցուցակով</a:t>
            </a:r>
          </a:p>
          <a:p>
            <a:pPr marL="742950" indent="-742950">
              <a:buFont typeface="+mj-lt"/>
              <a:buAutoNum type="arabicPeriod"/>
            </a:pP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Քրեակատարողական հիմնարկում</a:t>
            </a:r>
          </a:p>
          <a:p>
            <a:pPr marL="742950" indent="-742950">
              <a:buFont typeface="+mj-lt"/>
              <a:buAutoNum type="arabicPeriod"/>
            </a:pP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Շրջիկ արկղով</a:t>
            </a:r>
          </a:p>
          <a:p>
            <a:pPr marL="742950" indent="-742950">
              <a:buFont typeface="+mj-lt"/>
              <a:buAutoNum type="arabicPeriod"/>
            </a:pP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Քվեարկության օրը կազմվող լրացուցիչ ցուցակով</a:t>
            </a:r>
          </a:p>
          <a:p>
            <a:pPr marL="742950" indent="-742950">
              <a:buFont typeface="+mj-lt"/>
              <a:buAutoNum type="arabicPeriod"/>
            </a:pP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Տեխնիկական սարքը խափանվել է կամ չկա:</a:t>
            </a:r>
          </a:p>
          <a:p>
            <a:endParaRPr lang="en-US" sz="3600" dirty="0"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hy-AM" sz="36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Գրանցում՝ առանց </a:t>
            </a:r>
            <a:r>
              <a:rPr lang="hy-AM" sz="3600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տեխնիկական </a:t>
            </a:r>
            <a:r>
              <a:rPr lang="hy-AM" sz="36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սարքի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Հանձնաժողովի անդամը՝</a:t>
            </a:r>
          </a:p>
          <a:p>
            <a:pPr algn="just">
              <a:buFont typeface="Wingdings" pitchFamily="2" charset="2"/>
              <a:buChar char="Ø"/>
            </a:pP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Ստուգվում </a:t>
            </a:r>
            <a:r>
              <a:rPr lang="hy-AM" sz="36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է ընտրողի 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ինքնությունը,</a:t>
            </a:r>
            <a:endParaRPr lang="hy-AM" sz="360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Լրացվում է անձը </a:t>
            </a:r>
            <a:r>
              <a:rPr lang="hy-AM" sz="36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հաստատող փաստաթղթի 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համարը,</a:t>
            </a:r>
          </a:p>
          <a:p>
            <a:pPr algn="just">
              <a:buFont typeface="Wingdings" pitchFamily="2" charset="2"/>
              <a:buChar char="Ø"/>
            </a:pP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Ընտրողն ստորագրում </a:t>
            </a:r>
            <a:r>
              <a:rPr lang="hy-AM" sz="36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է իր 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տվյալների  դիմաց,</a:t>
            </a:r>
            <a:endParaRPr lang="hy-AM" sz="360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sz="36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Հանձնաժողովի </a:t>
            </a:r>
            <a:r>
              <a:rPr lang="hy-AM" sz="36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անդամը դնում է իր անհատական կնիքը ստորագրության 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դիմաց: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Տեղամասային ընտրական հանձնաժողովի նախագահը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endParaRPr lang="hy-AM" sz="3600" dirty="0"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sz="36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Պ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արտավոր </a:t>
            </a:r>
            <a:r>
              <a:rPr lang="hy-AM" sz="36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է քվեարկության ընթացքում ապահովել ԸՕ նախատեսված պահանջների կատարումը և անհրաժեշտ կարգ ու կանոն հաստատել տեղամասային կենտրոնում։</a:t>
            </a:r>
          </a:p>
          <a:p>
            <a:pPr marL="0" indent="0">
              <a:buNone/>
            </a:pPr>
            <a:r>
              <a:rPr lang="hy-AM" sz="3600" dirty="0"/>
              <a:t/>
            </a:r>
            <a:br>
              <a:rPr lang="hy-AM" sz="3600" dirty="0"/>
            </a:b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044695411"/>
      </p:ext>
    </p:extLst>
  </p:cSld>
  <p:clrMapOvr>
    <a:masterClrMapping/>
  </p:clrMapOvr>
  <p:transition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Զորամասի ցուցակով</a:t>
            </a: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Քվեարկության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օրը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կազմվող լրացուցիչ ցուցակով</a:t>
            </a:r>
          </a:p>
          <a:p>
            <a:pPr algn="just">
              <a:buNone/>
            </a:pPr>
            <a:r>
              <a:rPr lang="hy-AM" sz="30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Տեխնիկական սարքավորման մեջ ներմուծվում են՝</a:t>
            </a:r>
          </a:p>
          <a:p>
            <a:pPr algn="just">
              <a:buFontTx/>
              <a:buChar char="-"/>
            </a:pPr>
            <a:r>
              <a:rPr lang="hy-AM" u="sng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որ ցուցակի ընտրող է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, </a:t>
            </a:r>
          </a:p>
          <a:p>
            <a:pPr algn="just">
              <a:buFontTx/>
              <a:buChar char="-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ընտրողի համարը ցուցակում, </a:t>
            </a:r>
          </a:p>
          <a:p>
            <a:pPr algn="just">
              <a:buFontTx/>
              <a:buChar char="-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ընտրողի մատնահետքը, 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None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սարքը տպում է քվեարկության կտրոն, վերոնշյալ տվյալներով,</a:t>
            </a:r>
          </a:p>
          <a:p>
            <a:pPr algn="just">
              <a:buNone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-   կտրոնը փոխանցվում է ընտրողին</a:t>
            </a: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hy-AM" sz="3600" b="1" dirty="0" smtClean="0">
                <a:latin typeface="Sylfaen" panose="010A0502050306030303" pitchFamily="18" charset="0"/>
              </a:rPr>
              <a:t>Առանց </a:t>
            </a:r>
            <a:r>
              <a:rPr lang="hy-AM" sz="3600" b="1" dirty="0" smtClean="0">
                <a:latin typeface="Sylfaen" panose="010A0502050306030303" pitchFamily="18" charset="0"/>
              </a:rPr>
              <a:t>սարքավորման կիրառման գրանցում</a:t>
            </a:r>
            <a:endParaRPr lang="en-US" sz="3600" b="1" dirty="0"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hy-AM" sz="36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Առանց տեխնիկական սարքի գրանցման դեպքում սարքով տպված կտրոնը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Պարունակում է տեղեկություն՝</a:t>
            </a:r>
          </a:p>
          <a:p>
            <a:pPr algn="just">
              <a:buNone/>
            </a:pPr>
            <a:endParaRPr lang="hy-AM" b="1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Որ ցուցակի ընտրող է</a:t>
            </a: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Ընտրողի հերթական համարը </a:t>
            </a: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Անուն, ազգանուն, հայրանուն</a:t>
            </a: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Անձը հաստ. փաստաթղթի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No.</a:t>
            </a: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Կտրոնի հերթական համար    </a:t>
            </a: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Ընտրողի լուսանկարը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7" descr="C:\Users\YTE\Desktop\y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743200"/>
            <a:ext cx="533400" cy="533400"/>
          </a:xfrm>
          <a:prstGeom prst="rect">
            <a:avLst/>
          </a:prstGeom>
          <a:noFill/>
        </p:spPr>
      </p:pic>
      <p:pic>
        <p:nvPicPr>
          <p:cNvPr id="6" name="Picture 6" descr="C:\Users\YTE\Desktop\n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638800"/>
            <a:ext cx="457200" cy="457200"/>
          </a:xfrm>
          <a:prstGeom prst="rect">
            <a:avLst/>
          </a:prstGeom>
          <a:noFill/>
        </p:spPr>
      </p:pic>
      <p:pic>
        <p:nvPicPr>
          <p:cNvPr id="7" name="Picture 7" descr="C:\Users\YTE\Desktop\y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352800"/>
            <a:ext cx="533400" cy="533400"/>
          </a:xfrm>
          <a:prstGeom prst="rect">
            <a:avLst/>
          </a:prstGeom>
          <a:noFill/>
        </p:spPr>
      </p:pic>
      <p:pic>
        <p:nvPicPr>
          <p:cNvPr id="10" name="Picture 7" descr="C:\Users\YTE\Desktop\y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029200"/>
            <a:ext cx="533400" cy="533400"/>
          </a:xfrm>
          <a:prstGeom prst="rect">
            <a:avLst/>
          </a:prstGeom>
          <a:noFill/>
        </p:spPr>
      </p:pic>
      <p:pic>
        <p:nvPicPr>
          <p:cNvPr id="11" name="Picture 6" descr="C:\Users\YTE\Desktop\n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962400"/>
            <a:ext cx="457200" cy="457200"/>
          </a:xfrm>
          <a:prstGeom prst="rect">
            <a:avLst/>
          </a:prstGeom>
          <a:noFill/>
        </p:spPr>
      </p:pic>
      <p:pic>
        <p:nvPicPr>
          <p:cNvPr id="12" name="Picture 6" descr="C:\Users\YTE\Desktop\n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4958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Առանց սարքավորման կիրառման գրանցում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YTE\Desktop\New Picture (5)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810000" cy="5105400"/>
          </a:xfrm>
          <a:prstGeom prst="rect">
            <a:avLst/>
          </a:prstGeom>
          <a:noFill/>
        </p:spPr>
      </p:pic>
      <p:pic>
        <p:nvPicPr>
          <p:cNvPr id="1027" name="Picture 3" descr="C:\Users\YTE\Desktop\New Picture (5) - Copy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3810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</a:rPr>
              <a:t>Սարքով կտրոն չի տպվում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hy-AM" dirty="0">
              <a:latin typeface="Sylfaen" panose="010A0502050306030303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Քրեակատարողական հիմնարկում,</a:t>
            </a:r>
          </a:p>
          <a:p>
            <a:pPr marL="0" indent="0"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Շ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րջիկ արկղով քվեարկության դեպքում,</a:t>
            </a:r>
          </a:p>
          <a:p>
            <a:pPr marL="0" indent="0"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Սարք չկա կամ խափանված է: </a:t>
            </a:r>
            <a:endParaRPr lang="hy-AM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hy-AM" dirty="0">
                <a:latin typeface="Sylfaen" panose="010A0502050306030303" pitchFamily="18" charset="0"/>
              </a:rPr>
              <a:t>   </a:t>
            </a:r>
            <a:endParaRPr lang="en-US" b="1" dirty="0"/>
          </a:p>
        </p:txBody>
      </p:sp>
    </p:spTree>
  </p:cSld>
  <p:clrMapOvr>
    <a:masterClrMapping/>
  </p:clrMapOvr>
  <p:transition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</a:rPr>
              <a:t>Ձեռքով լրացվող համարակալված կտրոն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endParaRPr lang="hy-AM" b="1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None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Հանձնաժողովի անդամը լրացնում է՝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նշելով․</a:t>
            </a:r>
          </a:p>
          <a:p>
            <a:pPr algn="just">
              <a:buNone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Որ ցուցակի ընտրող է, </a:t>
            </a: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Ընտրողի համարը ցուցակում։ </a:t>
            </a:r>
          </a:p>
          <a:p>
            <a:pPr algn="just">
              <a:buFont typeface="Wingdings" pitchFamily="2" charset="2"/>
              <a:buChar char="Ø"/>
            </a:pPr>
            <a:endParaRPr lang="hy-AM" b="1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None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Կտրոնը կնքվում է անհատական կնիքով, փոխանցում ընտրողին: </a:t>
            </a:r>
          </a:p>
          <a:p>
            <a:pPr algn="just">
              <a:buNone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Ձեռքով լրացվող համարակալված կտրոն</a:t>
            </a:r>
            <a:endParaRPr lang="en-US" dirty="0"/>
          </a:p>
        </p:txBody>
      </p:sp>
      <p:pic>
        <p:nvPicPr>
          <p:cNvPr id="4" name="Content Placeholder 3" descr="Կտրոն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600200"/>
            <a:ext cx="5029200" cy="52578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hy-AM" b="1" dirty="0">
                <a:latin typeface="Sylfaen" panose="010A0502050306030303" pitchFamily="18" charset="0"/>
              </a:rPr>
              <a:t/>
            </a:r>
            <a:br>
              <a:rPr lang="hy-AM" b="1" dirty="0">
                <a:latin typeface="Sylfaen" panose="010A0502050306030303" pitchFamily="18" charset="0"/>
              </a:rPr>
            </a:br>
            <a:r>
              <a:rPr lang="hy-AM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Քվեարկությունը</a:t>
            </a:r>
            <a:r>
              <a:rPr lang="hy-AM" dirty="0">
                <a:latin typeface="Sylfaen" panose="010A0502050306030303" pitchFamily="18" charset="0"/>
              </a:rPr>
              <a:t/>
            </a:r>
            <a:br>
              <a:rPr lang="hy-AM" dirty="0">
                <a:latin typeface="Sylfaen" panose="010A0502050306030303" pitchFamily="18" charset="0"/>
              </a:rPr>
            </a:b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4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Օգնության տրամադրում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y-AM" sz="36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Եթե ընտրողը չի կարող ինքնուրույն 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ստորագրել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ընտրողների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ցուցակում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hy-AM" sz="36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նա իրավունք ունի դիմելու այլ քաղաքացու 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օգնության:</a:t>
            </a:r>
          </a:p>
          <a:p>
            <a:pPr algn="just">
              <a:buFont typeface="Wingdings" pitchFamily="2" charset="2"/>
              <a:buChar char="Ø"/>
            </a:pPr>
            <a:endParaRPr lang="hy-AM" sz="360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Բացառությամբ ընտրական </a:t>
            </a:r>
            <a:r>
              <a:rPr lang="hy-AM" sz="36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հանձնաժողովի </a:t>
            </a:r>
            <a:r>
              <a:rPr lang="hy-AM" sz="36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անդամների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6" descr="C:\Users\YTE\Desktop\n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5257800"/>
            <a:ext cx="800100" cy="723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Օգնության իրավունք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None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Ընտրողը չի կարող ինքնուրույն լրացնել քվեաթերթիկը                    այլ անձի օգնություն</a:t>
            </a:r>
          </a:p>
          <a:p>
            <a:pPr algn="just">
              <a:buNone/>
            </a:pPr>
            <a:endParaRPr lang="hy-AM" dirty="0" smtClean="0"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Ընտրական </a:t>
            </a:r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հանձնաժողովի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անդամ  </a:t>
            </a:r>
            <a:endParaRPr lang="hy-AM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Վստահված անձ</a:t>
            </a:r>
            <a:endParaRPr lang="hy-AM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Դիտորդ</a:t>
            </a:r>
            <a:endParaRPr lang="hy-AM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ԶԼՄ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ներկայացուցիչ</a:t>
            </a:r>
            <a:endParaRPr lang="hy-AM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Այցելու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2050" name="Picture 2" descr="C:\Users\YTE\Desktop\սլա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90800"/>
            <a:ext cx="1524000" cy="619125"/>
          </a:xfrm>
          <a:prstGeom prst="rect">
            <a:avLst/>
          </a:prstGeom>
          <a:noFill/>
        </p:spPr>
      </p:pic>
      <p:pic>
        <p:nvPicPr>
          <p:cNvPr id="5" name="Picture 6" descr="C:\Users\YTE\Desktop\n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457200" cy="457200"/>
          </a:xfrm>
          <a:prstGeom prst="rect">
            <a:avLst/>
          </a:prstGeom>
          <a:noFill/>
        </p:spPr>
      </p:pic>
      <p:pic>
        <p:nvPicPr>
          <p:cNvPr id="6" name="Picture 6" descr="C:\Users\YTE\Desktop\n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657600"/>
            <a:ext cx="457200" cy="457200"/>
          </a:xfrm>
          <a:prstGeom prst="rect">
            <a:avLst/>
          </a:prstGeom>
          <a:noFill/>
        </p:spPr>
      </p:pic>
      <p:pic>
        <p:nvPicPr>
          <p:cNvPr id="7" name="Picture 6" descr="C:\Users\YTE\Desktop\n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800600"/>
            <a:ext cx="457200" cy="457200"/>
          </a:xfrm>
          <a:prstGeom prst="rect">
            <a:avLst/>
          </a:prstGeom>
          <a:noFill/>
        </p:spPr>
      </p:pic>
      <p:pic>
        <p:nvPicPr>
          <p:cNvPr id="8" name="Picture 6" descr="C:\Users\YTE\Desktop\n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410200"/>
            <a:ext cx="457200" cy="457200"/>
          </a:xfrm>
          <a:prstGeom prst="rect">
            <a:avLst/>
          </a:prstGeom>
          <a:noFill/>
        </p:spPr>
      </p:pic>
      <p:pic>
        <p:nvPicPr>
          <p:cNvPr id="9" name="Picture 6" descr="C:\Users\YTE\Desktop\n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9436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Օգնության իրավունք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hy-AM" sz="34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        </a:t>
            </a:r>
          </a:p>
          <a:p>
            <a:pPr marL="0" indent="0" algn="just">
              <a:buNone/>
            </a:pPr>
            <a:r>
              <a:rPr lang="hy-AM" sz="34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          Ուշադրություն</a:t>
            </a:r>
            <a:r>
              <a:rPr lang="hy-AM" sz="3400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․ </a:t>
            </a:r>
            <a:endParaRPr lang="en-US" sz="3400" b="1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0" indent="0" algn="just">
              <a:buNone/>
            </a:pPr>
            <a:endParaRPr lang="hy-AM" sz="340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hy-AM" sz="34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Անձն </a:t>
            </a:r>
            <a:r>
              <a:rPr lang="hy-AM" sz="34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իրավունք ունի օգնելու միայն մեկ </a:t>
            </a:r>
            <a:r>
              <a:rPr lang="hy-AM" sz="34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ընտրողի: </a:t>
            </a:r>
          </a:p>
          <a:p>
            <a:pPr marL="0" indent="0" algn="just">
              <a:buFont typeface="Wingdings" pitchFamily="2" charset="2"/>
              <a:buChar char="Ø"/>
            </a:pPr>
            <a:endParaRPr lang="hy-AM" sz="340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hy-AM" sz="34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Օգնող </a:t>
            </a:r>
            <a:r>
              <a:rPr lang="hy-AM" sz="34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անձի տվյալները գրառվում են </a:t>
            </a:r>
            <a:r>
              <a:rPr lang="hy-AM" sz="34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գրանցամատյանում</a:t>
            </a:r>
            <a:r>
              <a:rPr lang="hy-AM" sz="34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:</a:t>
            </a:r>
            <a:endParaRPr lang="en-US" sz="340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endParaRPr lang="en-US" sz="3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YTE\Desktop\Atten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518160" cy="4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1700016"/>
      </p:ext>
    </p:extLst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Տեղամասային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ընտրական հանձնաժողովի </a:t>
            </a:r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նախագահը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Կազմակերպում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և վերահսկում է քվեարկության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անցկացումը,</a:t>
            </a: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Անհրաժեշտության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դեպքում օժանդակում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հանձնաժողովի անդամներին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,</a:t>
            </a:r>
          </a:p>
          <a:p>
            <a:pPr marL="0" indent="0" algn="just">
              <a:buFont typeface="Wingdings" pitchFamily="2" charset="2"/>
              <a:buChar char="Ø"/>
            </a:pP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Փ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ոխարինում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նրանց և մասնագետին ժամանակավոր բացակայության դեպքում:</a:t>
            </a:r>
          </a:p>
          <a:p>
            <a:pPr algn="just"/>
            <a:endParaRPr lang="hy-AM" dirty="0">
              <a:latin typeface="Sylfaen" panose="010A0502050306030303" pitchFamily="18" charset="0"/>
            </a:endParaRPr>
          </a:p>
          <a:p>
            <a:pPr algn="just"/>
            <a:endParaRPr lang="en-US" dirty="0"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Քվեաթերթիկի </a:t>
            </a:r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սխալ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լրացում </a:t>
            </a:r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կամ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վնասում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Ընտրողը դիմում է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հանձնաժողովի նախագահին`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խնդրելով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նոր քվեաթերթիկ:</a:t>
            </a:r>
          </a:p>
          <a:p>
            <a:pPr algn="just">
              <a:buFont typeface="Wingdings" pitchFamily="2" charset="2"/>
              <a:buChar char="Ø"/>
            </a:pP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Ընտրողին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հատկացվում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է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քվեաթերթիկների նոր խմբաքանակ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: </a:t>
            </a:r>
          </a:p>
          <a:p>
            <a:pPr algn="just">
              <a:buFont typeface="Wingdings" pitchFamily="2" charset="2"/>
              <a:buChar char="Ø"/>
            </a:pP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Սխալ լրացված (վնասված) քվեաթերթիկը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անհապաղ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մարվում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է:</a:t>
            </a:r>
            <a:endParaRPr lang="en-US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6858000"/>
          </a:xfrm>
        </p:spPr>
        <p:txBody>
          <a:bodyPr>
            <a:normAutofit/>
          </a:bodyPr>
          <a:lstStyle/>
          <a:p>
            <a:pPr algn="just"/>
            <a:endParaRPr lang="hy-AM" dirty="0">
              <a:latin typeface="Sylfaen" panose="010A0502050306030303" pitchFamily="18" charset="0"/>
            </a:endParaRPr>
          </a:p>
          <a:p>
            <a:pPr algn="just">
              <a:buNone/>
            </a:pPr>
            <a:r>
              <a:rPr lang="hy-AM" dirty="0" smtClean="0">
                <a:latin typeface="Sylfaen" panose="010A0502050306030303" pitchFamily="18" charset="0"/>
              </a:rPr>
              <a:t>             </a:t>
            </a:r>
            <a:r>
              <a:rPr lang="hy-AM" sz="44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Ուշադրություն</a:t>
            </a:r>
          </a:p>
          <a:p>
            <a:pPr algn="just"/>
            <a:endParaRPr lang="hy-AM" dirty="0" smtClean="0"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Եթե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ընտրողը չի ներկայացնում քվեարկության կտրոն, ապա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հանձնաժողովի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նախագահը ընտրողից վերցնում է քվեարկության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ծրարը և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անհապաղ մարում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այն՝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առանց ծրարի պարունակությունն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ստուգելու:</a:t>
            </a: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/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3074" name="Picture 2" descr="C:\Users\YTE\Desktop\Atten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518160" cy="4480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</a:rPr>
              <a:t>Քվեարկության կտրոններ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hy-AM" sz="4000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Դրոշմանիշների հաշվառում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Դրոշմանիշերը սպառվել են			նոր խմբաքանակ՝ քվեարկության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կտրոնները ստանալուց հետո: </a:t>
            </a: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Քվեարկության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կտրոնները հաշվվում են, և թիվը արձանագրվում է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գրանցամատյանում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:</a:t>
            </a:r>
          </a:p>
          <a:p>
            <a:pPr marL="0" indent="0" algn="just">
              <a:buFont typeface="Wingdings" pitchFamily="2" charset="2"/>
              <a:buChar char="Ø"/>
            </a:pP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Հանձնաժողովի համ-խան անդամը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իր հերթափոխի ավարտին, ինչպես նաև քվեարկության ավարտին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նախագահին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է հանձնում չօգտագործված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դրոշմանիշերը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և ընտրողներից ստացած քվեարկության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կտրոնները, որոնք հաշվվում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են, և </a:t>
            </a:r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թվերը արձանագրվում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գրանցամատյանում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:</a:t>
            </a:r>
          </a:p>
          <a:p>
            <a:endParaRPr lang="en-US" dirty="0"/>
          </a:p>
        </p:txBody>
      </p:sp>
      <p:pic>
        <p:nvPicPr>
          <p:cNvPr id="5122" name="Picture 2" descr="C:\Users\YTE\Desktop\սլա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95400"/>
            <a:ext cx="1524000" cy="619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endParaRPr lang="hy-AM" dirty="0" smtClean="0"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Քվեարկելուց հետո ընտրողն անհապաղ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դուրս է գալիս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քվեարկության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սենյակից:</a:t>
            </a: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None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         Ուշադրություն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․ </a:t>
            </a: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None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Ընտրողն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իրավունք չունի տեղամասային կենտրոնում հայտարարելու, թե ինչպես է քվեարկել:</a:t>
            </a:r>
          </a:p>
          <a:p>
            <a:pPr marL="0" indent="0">
              <a:buNone/>
            </a:pPr>
            <a:endParaRPr lang="hy-AM" dirty="0">
              <a:latin typeface="Sylfaen" panose="010A0502050306030303" pitchFamily="18" charset="0"/>
            </a:endParaRPr>
          </a:p>
        </p:txBody>
      </p:sp>
      <p:pic>
        <p:nvPicPr>
          <p:cNvPr id="4" name="Picture 2" descr="C:\Users\YTE\Desktop\Atten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518160" cy="4480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/>
          <a:lstStyle/>
          <a:p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Շրջիկ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արկղ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Ստացիոնար բուժհաստատություն    </a:t>
            </a:r>
          </a:p>
          <a:p>
            <a:pPr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Ռազմաբժշկական հաստատություն</a:t>
            </a:r>
          </a:p>
          <a:p>
            <a:pPr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Ձերբակալված անձանց պահման վայր</a:t>
            </a:r>
            <a:endParaRPr lang="hy-AM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Տեխնիկական սարք</a:t>
            </a:r>
          </a:p>
          <a:p>
            <a:pPr>
              <a:buNone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Քվեարկությունը ավարտվում է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մինչև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18:00</a:t>
            </a:r>
          </a:p>
          <a:p>
            <a:pPr>
              <a:buNone/>
            </a:pPr>
            <a:r>
              <a:rPr lang="hy-AM" dirty="0" smtClean="0">
                <a:latin typeface="Sylfaen" panose="010A0502050306030303" pitchFamily="18" charset="0"/>
              </a:rPr>
              <a:t>կարող են ներկա գտնվել՝</a:t>
            </a:r>
          </a:p>
          <a:p>
            <a:pPr lvl="1"/>
            <a:r>
              <a:rPr lang="hy-AM" sz="3200" dirty="0" smtClean="0">
                <a:latin typeface="Sylfaen" panose="010A0502050306030303" pitchFamily="18" charset="0"/>
              </a:rPr>
              <a:t>վստահված անձինք,</a:t>
            </a:r>
          </a:p>
          <a:p>
            <a:pPr lvl="1"/>
            <a:r>
              <a:rPr lang="hy-AM" sz="3200" dirty="0" smtClean="0">
                <a:latin typeface="Sylfaen" panose="010A0502050306030303" pitchFamily="18" charset="0"/>
              </a:rPr>
              <a:t>դիտորդներ, </a:t>
            </a:r>
          </a:p>
          <a:p>
            <a:pPr lvl="1"/>
            <a:r>
              <a:rPr lang="hy-AM" sz="3200" dirty="0" smtClean="0">
                <a:latin typeface="Sylfaen" panose="010A0502050306030303" pitchFamily="18" charset="0"/>
              </a:rPr>
              <a:t>այցելուներ, </a:t>
            </a:r>
          </a:p>
          <a:p>
            <a:pPr lvl="1"/>
            <a:r>
              <a:rPr lang="hy-AM" sz="3200" dirty="0" smtClean="0">
                <a:latin typeface="Sylfaen" panose="010A0502050306030303" pitchFamily="18" charset="0"/>
              </a:rPr>
              <a:t>ԶԼՄ ներկայացուցիչներ</a:t>
            </a:r>
          </a:p>
          <a:p>
            <a:pPr>
              <a:buNone/>
            </a:pP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7" descr="C:\Users\YTE\Desktop\y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1295400"/>
            <a:ext cx="533400" cy="533400"/>
          </a:xfrm>
          <a:prstGeom prst="rect">
            <a:avLst/>
          </a:prstGeom>
          <a:noFill/>
        </p:spPr>
      </p:pic>
      <p:pic>
        <p:nvPicPr>
          <p:cNvPr id="5" name="Picture 7" descr="C:\Users\YTE\Desktop\y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1905000"/>
            <a:ext cx="533400" cy="533400"/>
          </a:xfrm>
          <a:prstGeom prst="rect">
            <a:avLst/>
          </a:prstGeom>
          <a:noFill/>
        </p:spPr>
      </p:pic>
      <p:pic>
        <p:nvPicPr>
          <p:cNvPr id="6" name="Picture 7" descr="C:\Users\YTE\Desktop\y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438400"/>
            <a:ext cx="533400" cy="533400"/>
          </a:xfrm>
          <a:prstGeom prst="rect">
            <a:avLst/>
          </a:prstGeom>
          <a:noFill/>
        </p:spPr>
      </p:pic>
      <p:pic>
        <p:nvPicPr>
          <p:cNvPr id="7" name="Picture 6" descr="C:\Users\YTE\Desktop\n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048000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1526432"/>
      </p:ext>
    </p:extLst>
  </p:cSld>
  <p:clrMapOvr>
    <a:masterClrMapping/>
  </p:clrMapOvr>
  <p:transition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Քրեակատարողական հիմնարկ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1313" lvl="1" indent="-341313" algn="just">
              <a:buFont typeface="Wingdings" pitchFamily="2" charset="2"/>
              <a:buChar char="Ø"/>
            </a:pPr>
            <a:endParaRPr lang="hy-AM" sz="320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marL="341313" lvl="1" indent="-341313" algn="just">
              <a:buFont typeface="Wingdings" pitchFamily="2" charset="2"/>
              <a:buChar char="Ø"/>
            </a:pPr>
            <a:r>
              <a:rPr lang="hy-AM" sz="32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Նախապատրաստում</a:t>
            </a:r>
            <a:r>
              <a:rPr lang="hy-AM" sz="32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, կազմակերպում է ՔԿՀ </a:t>
            </a:r>
            <a:r>
              <a:rPr lang="hy-AM" sz="32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պետը,</a:t>
            </a:r>
          </a:p>
          <a:p>
            <a:pPr marL="341313" lvl="1" indent="-341313" algn="just">
              <a:buFont typeface="Wingdings" pitchFamily="2" charset="2"/>
              <a:buChar char="Ø"/>
            </a:pPr>
            <a:r>
              <a:rPr lang="hy-AM" sz="32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Ժամը 9:00-ից </a:t>
            </a:r>
            <a:r>
              <a:rPr lang="hy-AM" sz="32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հետո` կախված ընտրելու իրավունք ունեցող անձանց թվից</a:t>
            </a:r>
            <a:r>
              <a:rPr lang="hy-AM" sz="32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,</a:t>
            </a:r>
          </a:p>
          <a:p>
            <a:pPr marL="341313" lvl="1" indent="-341313" algn="just">
              <a:buFont typeface="Wingdings" pitchFamily="2" charset="2"/>
              <a:buChar char="Ø"/>
            </a:pPr>
            <a:r>
              <a:rPr lang="hy-AM" sz="32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Քվեարկության սկիզբը սահմանում է ԿԸՀ-ն,</a:t>
            </a:r>
          </a:p>
          <a:p>
            <a:pPr marL="341313" lvl="1" indent="-341313" algn="just">
              <a:buFont typeface="Wingdings" pitchFamily="2" charset="2"/>
              <a:buChar char="Ø"/>
            </a:pPr>
            <a:r>
              <a:rPr lang="hy-AM" sz="32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Ավարտ՝  20:00</a:t>
            </a:r>
          </a:p>
          <a:p>
            <a:pPr marL="341313" lvl="1" indent="-341313" algn="just">
              <a:buFont typeface="Wingdings" pitchFamily="2" charset="2"/>
              <a:buChar char="Ø"/>
            </a:pPr>
            <a:endParaRPr lang="hy-AM" sz="320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lvl="1" algn="just">
              <a:buNone/>
            </a:pPr>
            <a:r>
              <a:rPr lang="hy-AM" sz="32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Տեխնիկական սարքավորում </a:t>
            </a:r>
            <a:endParaRPr lang="hy-AM" sz="320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4" name="Picture 3" descr="C:\Users\YTE\Desktop\n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791200"/>
            <a:ext cx="457200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3334771"/>
      </p:ext>
    </p:extLst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Տեղամասային </a:t>
            </a:r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հանձնաժողովի քարտուղարը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Վարում է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գրանցամատյանը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,</a:t>
            </a:r>
          </a:p>
          <a:p>
            <a:pPr algn="just"/>
            <a:endParaRPr lang="hy-AM" dirty="0"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Օ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ժանդակում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գործառույթ իրականացնող անդամներին, </a:t>
            </a: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Փոխարինում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նրանց և մասնագետին ժամանակավոր բացակայության դեպքում:</a:t>
            </a:r>
            <a:r>
              <a:rPr lang="hy-AM" dirty="0">
                <a:latin typeface="Sylfaen" panose="010A0502050306030303" pitchFamily="18" charset="0"/>
              </a:rPr>
              <a:t> 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135913"/>
      </p:ext>
    </p:extLst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b="1" dirty="0" smtClean="0">
                <a:solidFill>
                  <a:schemeClr val="tx2">
                    <a:lumMod val="75000"/>
                  </a:schemeClr>
                </a:solidFill>
              </a:rPr>
              <a:t>Զենքի արգելք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զենքի արգելք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828800"/>
            <a:ext cx="4038600" cy="40386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8600" y="1828801"/>
            <a:ext cx="5105400" cy="4038600"/>
          </a:xfrm>
        </p:spPr>
        <p:txBody>
          <a:bodyPr>
            <a:normAutofit fontScale="92500" lnSpcReduction="10000"/>
          </a:bodyPr>
          <a:lstStyle/>
          <a:p>
            <a:endParaRPr lang="hy-AM" dirty="0" smtClean="0"/>
          </a:p>
          <a:p>
            <a:pPr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</a:rPr>
              <a:t>Զինծառայողներ       </a:t>
            </a:r>
          </a:p>
          <a:p>
            <a:pPr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</a:rPr>
              <a:t>ԱԱԾ ծառայողներ   </a:t>
            </a:r>
          </a:p>
          <a:p>
            <a:pPr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</a:rPr>
              <a:t>Ոստիկան. զորքեր   </a:t>
            </a:r>
          </a:p>
          <a:p>
            <a:pPr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</a:rPr>
              <a:t>Ոստիկանության ծա-ռայողներ տեղամասում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 descr="C:\Users\YTE\Desktop\n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2133600"/>
            <a:ext cx="800100" cy="723900"/>
          </a:xfrm>
          <a:prstGeom prst="rect">
            <a:avLst/>
          </a:prstGeom>
          <a:noFill/>
        </p:spPr>
      </p:pic>
      <p:pic>
        <p:nvPicPr>
          <p:cNvPr id="11" name="Picture 6" descr="C:\Users\YTE\Desktop\n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2971800"/>
            <a:ext cx="800100" cy="723900"/>
          </a:xfrm>
          <a:prstGeom prst="rect">
            <a:avLst/>
          </a:prstGeom>
          <a:noFill/>
        </p:spPr>
      </p:pic>
      <p:pic>
        <p:nvPicPr>
          <p:cNvPr id="12" name="Picture 6" descr="C:\Users\YTE\Desktop\n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3886200"/>
            <a:ext cx="800100" cy="723900"/>
          </a:xfrm>
          <a:prstGeom prst="rect">
            <a:avLst/>
          </a:prstGeom>
          <a:noFill/>
        </p:spPr>
      </p:pic>
      <p:pic>
        <p:nvPicPr>
          <p:cNvPr id="1031" name="Picture 7" descr="C:\Users\YTE\Desktop\y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48768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YTE\Desktop\Atten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762000" cy="609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           </a:t>
            </a:r>
          </a:p>
          <a:p>
            <a:pPr algn="just">
              <a:buNone/>
            </a:pP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           Քվեարկության </a:t>
            </a:r>
            <a:r>
              <a:rPr lang="hy-AM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բնականոն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ընթացքը ակնհայտորեն խաթարվելու դեպքում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տըհ նախագահն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իրավունք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ունի.  </a:t>
            </a:r>
          </a:p>
          <a:p>
            <a:pPr algn="just">
              <a:buNone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Սահմանափակելու ընտրողների թիվը</a:t>
            </a:r>
            <a:r>
              <a:rPr lang="en-US" b="1" dirty="0" smtClean="0"/>
              <a:t> </a:t>
            </a:r>
            <a:r>
              <a:rPr lang="hy-AM" b="1" dirty="0" smtClean="0"/>
              <a:t> </a:t>
            </a:r>
            <a:r>
              <a:rPr lang="en-US" sz="5600" b="1" dirty="0" smtClean="0">
                <a:solidFill>
                  <a:schemeClr val="tx2">
                    <a:lumMod val="75000"/>
                  </a:schemeClr>
                </a:solidFill>
              </a:rPr>
              <a:t>≤</a:t>
            </a:r>
            <a:r>
              <a:rPr lang="hy-AM" sz="5600" b="1" dirty="0" smtClean="0">
                <a:solidFill>
                  <a:schemeClr val="tx2">
                    <a:lumMod val="75000"/>
                  </a:schemeClr>
                </a:solidFill>
              </a:rPr>
              <a:t> 15</a:t>
            </a:r>
            <a:endParaRPr lang="hy-AM" sz="5600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None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Կարող են հրավիրվել ոստիկաններ</a:t>
            </a:r>
            <a:endParaRPr lang="hy-AM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algn="just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hy-AM" sz="3600" b="1" dirty="0" smtClean="0">
                <a:latin typeface="Sylfaen" panose="010A0502050306030303" pitchFamily="18" charset="0"/>
              </a:rPr>
              <a:t>հանձնաժողովների նիստերին,  քվեարկության և ամփոփման ընթացքում քվեարկության սենյակում իրավունք ունեն ներկա գտնվելու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տըհ անդամները,</a:t>
            </a:r>
          </a:p>
          <a:p>
            <a:pPr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Վստահված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անձինք, </a:t>
            </a:r>
          </a:p>
          <a:p>
            <a:pPr>
              <a:buFont typeface="Wingdings" pitchFamily="2" charset="2"/>
              <a:buChar char="Ø"/>
            </a:pP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Դ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իտորդները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Այցելուները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ԶԼՄ ներկայացուցիչները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վերադաս ընտրական հանձնաժողովի անդամները (</a:t>
            </a:r>
            <a:r>
              <a:rPr lang="hy-AM" sz="2400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վերադաս հանձնաժողովի նախագահի համաձայնությամբ կամ հանձնարարությամբ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):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 </a:t>
            </a:r>
            <a:endParaRPr lang="en-US" dirty="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331442"/>
      </p:ext>
    </p:extLst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Թեկնածուն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y-AM" b="1" dirty="0" smtClean="0">
                <a:solidFill>
                  <a:schemeClr val="tx2">
                    <a:lumMod val="75000"/>
                  </a:schemeClr>
                </a:solidFill>
              </a:rPr>
              <a:t>տեղամասային կենտրոնում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hy-AM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</a:rPr>
              <a:t>Քվեարկության ընթացքում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</a:p>
          <a:p>
            <a:pPr algn="just">
              <a:buFont typeface="Wingdings" pitchFamily="2" charset="2"/>
              <a:buChar char="Ø"/>
            </a:pPr>
            <a:endParaRPr lang="hy-AM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</a:rPr>
              <a:t>50 </a:t>
            </a:r>
            <a:r>
              <a:rPr lang="hy-AM" dirty="0">
                <a:solidFill>
                  <a:schemeClr val="tx2">
                    <a:lumMod val="75000"/>
                  </a:schemeClr>
                </a:solidFill>
              </a:rPr>
              <a:t>մետր շառավղով 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</a:rPr>
              <a:t>տարածքում    </a:t>
            </a:r>
          </a:p>
          <a:p>
            <a:pPr algn="just">
              <a:buFont typeface="Wingdings" pitchFamily="2" charset="2"/>
              <a:buChar char="Ø"/>
            </a:pPr>
            <a:endParaRPr lang="hy-AM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</a:rPr>
              <a:t>Միայն քվեարկելու համար    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hy-AM" dirty="0" smtClean="0">
                <a:solidFill>
                  <a:schemeClr val="tx2">
                    <a:lumMod val="75000"/>
                  </a:schemeClr>
                </a:solidFill>
              </a:rPr>
              <a:t>Ա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րդյունքների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ամփոփմ</a:t>
            </a:r>
            <a:r>
              <a:rPr lang="hy-AM" dirty="0" smtClean="0">
                <a:solidFill>
                  <a:schemeClr val="tx2">
                    <a:lumMod val="75000"/>
                  </a:schemeClr>
                </a:solidFill>
              </a:rPr>
              <a:t>ան ժամանկ   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6" descr="C:\Users\YTE\Desktop\n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1905000"/>
            <a:ext cx="800100" cy="723900"/>
          </a:xfrm>
          <a:prstGeom prst="rect">
            <a:avLst/>
          </a:prstGeom>
          <a:noFill/>
        </p:spPr>
      </p:pic>
      <p:pic>
        <p:nvPicPr>
          <p:cNvPr id="5" name="Picture 6" descr="C:\Users\YTE\Desktop\n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048000"/>
            <a:ext cx="800100" cy="723900"/>
          </a:xfrm>
          <a:prstGeom prst="rect">
            <a:avLst/>
          </a:prstGeom>
          <a:noFill/>
        </p:spPr>
      </p:pic>
      <p:pic>
        <p:nvPicPr>
          <p:cNvPr id="7" name="Picture 7" descr="C:\Users\YTE\Desktop\y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114800"/>
            <a:ext cx="838200" cy="838200"/>
          </a:xfrm>
          <a:prstGeom prst="rect">
            <a:avLst/>
          </a:prstGeom>
          <a:noFill/>
        </p:spPr>
      </p:pic>
      <p:pic>
        <p:nvPicPr>
          <p:cNvPr id="8" name="Picture 7" descr="C:\Users\YTE\Desktop\y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257800"/>
            <a:ext cx="83820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5418918"/>
      </p:ext>
    </p:extLst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</TotalTime>
  <Words>981</Words>
  <Application>Microsoft Office PowerPoint</Application>
  <PresentationFormat>On-screen Show (4:3)</PresentationFormat>
  <Paragraphs>260</Paragraphs>
  <Slides>47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       ՔՎԵԱՐԿՈՒԹՅԱՆ ԿԱՐԳԸ  </vt:lpstr>
      <vt:lpstr>Քվեարկության սկիզբը և ավարտը</vt:lpstr>
      <vt:lpstr>Տեղամասային ընտրական հանձնաժողովի նախագահը</vt:lpstr>
      <vt:lpstr>Տեղամասային ընտրական հանձնաժողովի նախագահը</vt:lpstr>
      <vt:lpstr>Տեղամասային հանձնաժողովի քարտուղարը</vt:lpstr>
      <vt:lpstr>Զենքի արգելք </vt:lpstr>
      <vt:lpstr>Slide 7</vt:lpstr>
      <vt:lpstr>հանձնաժողովների նիստերին,  քվեարկության և ամփոփման ընթացքում քվեարկության սենյակում իրավունք ունեն ներկա գտնվելու</vt:lpstr>
      <vt:lpstr>Թեկնածուն տեղամասային կենտրոնում</vt:lpstr>
      <vt:lpstr>Ընտրողի ինքնությունը ստուգելը և գրանցելը</vt:lpstr>
      <vt:lpstr>Ընտրողի ինքնության ստուգում</vt:lpstr>
      <vt:lpstr>Անձը հաստատող այլ փաստաթղթեր</vt:lpstr>
      <vt:lpstr> Փաստաթղթի համարը  ներմուծվում է ստեղնաշարով </vt:lpstr>
      <vt:lpstr>Այլ անձի փաստաթուղթ ներկայացնելու դեպքում</vt:lpstr>
      <vt:lpstr>Վավերականության ժամկետն անցնելը</vt:lpstr>
      <vt:lpstr>2008թ. hունվարի 1-ից հետո տրված անձը հաստատող փաստաթուղթ </vt:lpstr>
      <vt:lpstr>2008թ. hունվարի 1-ից առաջ տրված անձը հաստատող փաստաթուղթ </vt:lpstr>
      <vt:lpstr>Ընտրողը գրանցված չէ տվյալ տեղամասի ընտրողների ցուցակում</vt:lpstr>
      <vt:lpstr>Ընտրողը մասնակցել է քվեարկությանը</vt:lpstr>
      <vt:lpstr>Ընտրողը մասնակցել է քվեարկությանը</vt:lpstr>
      <vt:lpstr>Մատնահետք</vt:lpstr>
      <vt:lpstr>Մատնահետք</vt:lpstr>
      <vt:lpstr>Տեխնիկական սարքավորումը</vt:lpstr>
      <vt:lpstr>Slide 24</vt:lpstr>
      <vt:lpstr>Քվեարկության կտրոն (սարքով տպված)</vt:lpstr>
      <vt:lpstr>Քվեարկության կտրոն (սարքով տպված)</vt:lpstr>
      <vt:lpstr>Slide 27</vt:lpstr>
      <vt:lpstr>Առանց տեխնիկական սարքի գրանցում</vt:lpstr>
      <vt:lpstr>Գրանցում՝ առանց տեխնիկական սարքի</vt:lpstr>
      <vt:lpstr>Առանց սարքավորման կիրառման գրանցում</vt:lpstr>
      <vt:lpstr>Առանց տեխնիկական սարքի գրանցման դեպքում սարքով տպված կտրոնը </vt:lpstr>
      <vt:lpstr>Առանց սարքավորման կիրառման գրանցում</vt:lpstr>
      <vt:lpstr>Սարքով կտրոն չի տպվում</vt:lpstr>
      <vt:lpstr>Ձեռքով լրացվող համարակալված կտրոն</vt:lpstr>
      <vt:lpstr>Ձեռքով լրացվող համարակալված կտրոն</vt:lpstr>
      <vt:lpstr> Քվեարկությունը </vt:lpstr>
      <vt:lpstr>Օգնության տրամադրում</vt:lpstr>
      <vt:lpstr>Օգնության իրավունք</vt:lpstr>
      <vt:lpstr>Օգնության իրավունք</vt:lpstr>
      <vt:lpstr>Քվեաթերթիկի սխալ լրացում կամ վնասում</vt:lpstr>
      <vt:lpstr>Slide 41</vt:lpstr>
      <vt:lpstr>Slide 42</vt:lpstr>
      <vt:lpstr>Քվեարկության կտրոններ</vt:lpstr>
      <vt:lpstr>Դրոշմանիշների հաշվառում </vt:lpstr>
      <vt:lpstr>Slide 45</vt:lpstr>
      <vt:lpstr>Շրջիկ արկղ</vt:lpstr>
      <vt:lpstr>Քրեակատարողական հիմնարկ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ՔՎԵԱՐԿՈՒԹՅԱՆ ԿԱՐԳԸ (ԸՕ Գ Լ ՈՒ Խ  11)</dc:title>
  <dc:creator>Yegoryan</dc:creator>
  <cp:lastModifiedBy>YTE</cp:lastModifiedBy>
  <cp:revision>471</cp:revision>
  <dcterms:created xsi:type="dcterms:W3CDTF">2006-08-16T00:00:00Z</dcterms:created>
  <dcterms:modified xsi:type="dcterms:W3CDTF">2017-03-21T10:48:08Z</dcterms:modified>
</cp:coreProperties>
</file>